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0" r:id="rId3"/>
    <p:sldId id="272" r:id="rId4"/>
    <p:sldId id="259" r:id="rId5"/>
    <p:sldId id="261" r:id="rId6"/>
    <p:sldId id="262" r:id="rId7"/>
    <p:sldId id="258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63" r:id="rId18"/>
    <p:sldId id="275" r:id="rId19"/>
    <p:sldId id="257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AU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ED8C4467-2C95-354E-B0EA-BAF3713043E5}" type="datetimeFigureOut">
              <a:rPr lang="en-US" smtClean="0"/>
              <a:t>5/30/10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855D497-0201-E14D-A735-6687A732B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rbscsupport4ict.wikispaces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litehouse4skools.wikispaces.com/" TargetMode="External"/><Relationship Id="rId3" Type="http://schemas.openxmlformats.org/officeDocument/2006/relationships/hyperlink" Target="http://rbscsupport4ict.wikispaces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hyperlink" Target="http://deniselofts64.edublogs.org/2010/05/16/teacher-engagement-is-that-the-first-step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dutweet.wikispaces.com/07.+An+Executive+Summary" TargetMode="External"/><Relationship Id="rId3" Type="http://schemas.openxmlformats.org/officeDocument/2006/relationships/hyperlink" Target="http://www.slideshare.net/GrahamAttwell/personal-learning-environments-4642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tehouse4skools.wikispaces.com/file/view/SurveySummary_03072010-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cp6pEzx3uw&amp;feature=player_embedde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dutweet.wikispaces.com/02.+Key+Features" TargetMode="External"/><Relationship Id="rId3" Type="http://schemas.openxmlformats.org/officeDocument/2006/relationships/hyperlink" Target="http://edutweet.wikispaces.com/06.+The+Blue+Print+for+edutwee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Leading Change for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701" y="2209799"/>
            <a:ext cx="8091394" cy="46616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Mentoring for whole school change toward a paradigm shift &amp; QT using technology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formulate teaching Strategies</a:t>
            </a:r>
            <a:endParaRPr lang="en-US" dirty="0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7728" r="-27728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Mentoring Champions</a:t>
            </a:r>
            <a:endParaRPr lang="en-US" dirty="0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3802" r="-53802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mapping from Syllabus</a:t>
            </a:r>
            <a:endParaRPr lang="en-US" dirty="0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1977" r="-61977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 Back to the Data</a:t>
            </a:r>
            <a:endParaRPr lang="en-US" dirty="0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3893" r="-103893"/>
          <a:stretch>
            <a:fillRect/>
          </a:stretch>
        </p:blipFill>
        <p:spPr>
          <a:xfrm>
            <a:off x="0" y="2286001"/>
            <a:ext cx="6650608" cy="412085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HT’s</a:t>
            </a:r>
            <a:r>
              <a:rPr lang="en-US" dirty="0" smtClean="0"/>
              <a:t> are the Catalysts in leading change!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Leadership </a:t>
            </a:r>
            <a:r>
              <a:rPr lang="en-US" dirty="0" smtClean="0"/>
              <a:t>b</a:t>
            </a:r>
            <a:r>
              <a:rPr lang="en-US" dirty="0" smtClean="0"/>
              <a:t>ehaviours</a:t>
            </a:r>
            <a:r>
              <a:rPr lang="en-US" dirty="0" smtClean="0"/>
              <a:t> of successful middle managers.</a:t>
            </a:r>
          </a:p>
          <a:p>
            <a:r>
              <a:rPr lang="en-US" dirty="0" smtClean="0"/>
              <a:t>1.A focus on learning</a:t>
            </a:r>
          </a:p>
          <a:p>
            <a:r>
              <a:rPr lang="en-US" dirty="0" smtClean="0"/>
              <a:t>2.Consistency</a:t>
            </a:r>
          </a:p>
          <a:p>
            <a:r>
              <a:rPr lang="en-US" dirty="0" smtClean="0"/>
              <a:t>3.Care</a:t>
            </a:r>
          </a:p>
          <a:p>
            <a:r>
              <a:rPr lang="en-US" dirty="0" smtClean="0"/>
              <a:t>4.Commitment</a:t>
            </a:r>
          </a:p>
          <a:p>
            <a:r>
              <a:rPr lang="en-US" dirty="0" smtClean="0"/>
              <a:t>5.High Expectations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achieve this: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Modeling: “Walk the talk”</a:t>
            </a:r>
          </a:p>
          <a:p>
            <a:r>
              <a:rPr lang="en-US" dirty="0" smtClean="0"/>
              <a:t>Monitoring: Leadership is strong when informed by data. </a:t>
            </a:r>
          </a:p>
          <a:p>
            <a:r>
              <a:rPr lang="en-US" dirty="0" smtClean="0"/>
              <a:t>Dialogue: Use conversation to develop everyone’s understanding  about learning.</a:t>
            </a:r>
          </a:p>
          <a:p>
            <a:r>
              <a:rPr lang="en-US" dirty="0" smtClean="0"/>
              <a:t>Structures and systems: the work of the team is clear, explicit. Not autocratic, rather the consolidation and </a:t>
            </a:r>
            <a:r>
              <a:rPr lang="en-US" dirty="0" smtClean="0"/>
              <a:t>formalisation</a:t>
            </a:r>
            <a:r>
              <a:rPr lang="en-US" dirty="0" smtClean="0"/>
              <a:t> of agreed strategies.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Learner ( teacher ) readiness</a:t>
            </a:r>
          </a:p>
          <a:p>
            <a:r>
              <a:rPr lang="en-US" dirty="0" smtClean="0"/>
              <a:t>Motivation to join the movement </a:t>
            </a:r>
          </a:p>
          <a:p>
            <a:r>
              <a:rPr lang="en-US" dirty="0" smtClean="0"/>
              <a:t>Comfort and  feeling of support</a:t>
            </a:r>
          </a:p>
          <a:p>
            <a:r>
              <a:rPr lang="en-US" dirty="0" smtClean="0"/>
              <a:t>Support in classroom (</a:t>
            </a:r>
            <a:r>
              <a:rPr lang="en-US" dirty="0" smtClean="0"/>
              <a:t>HTs</a:t>
            </a:r>
            <a:r>
              <a:rPr lang="en-US" dirty="0" smtClean="0"/>
              <a:t> &amp; Mentors)</a:t>
            </a:r>
          </a:p>
          <a:p>
            <a:r>
              <a:rPr lang="en-US" dirty="0" smtClean="0"/>
              <a:t>Ongoing support from systems, dialogue, individual and group.</a:t>
            </a:r>
          </a:p>
          <a:p>
            <a:r>
              <a:rPr lang="en-US" dirty="0" smtClean="0"/>
              <a:t>Already existing collaborative space to support the hardware….so that the learning can begin.</a:t>
            </a:r>
          </a:p>
          <a:p>
            <a:r>
              <a:rPr lang="en-US" dirty="0" smtClean="0">
                <a:hlinkClick r:id="rId2"/>
              </a:rPr>
              <a:t>http://rbscsupport4ict.wikispaces.com/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Mentoring at RBSC</a:t>
            </a:r>
            <a:endParaRPr lang="en-US" dirty="0"/>
          </a:p>
        </p:txBody>
      </p:sp>
      <p:pic>
        <p:nvPicPr>
          <p:cNvPr id="4" name="Content Placeholder 3" descr="MentoringatRBSC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156" r="-4156"/>
          <a:stretch>
            <a:fillRect/>
          </a:stretch>
        </p:blipFill>
        <p:spPr>
          <a:xfrm>
            <a:off x="658814" y="2019300"/>
            <a:ext cx="7824788" cy="449330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http://litehouse4skools.wikispaces.com/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http://rbscsupport4ict.wikispaces.com/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begin </a:t>
            </a:r>
            <a:br>
              <a:rPr lang="en-US" dirty="0" smtClean="0"/>
            </a:br>
            <a:r>
              <a:rPr lang="en-US" dirty="0" smtClean="0"/>
              <a:t>‘know our students’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2" y="2171700"/>
            <a:ext cx="8091487" cy="38401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STEP 1. </a:t>
            </a:r>
            <a:r>
              <a:rPr lang="en-US" dirty="0" smtClean="0"/>
              <a:t>Lets Join EDMODO.</a:t>
            </a:r>
            <a:r>
              <a:rPr lang="en-US" b="1" dirty="0" smtClean="0"/>
              <a:t>&amp; the Group “</a:t>
            </a:r>
            <a:r>
              <a:rPr lang="en-US" b="1" dirty="0" smtClean="0"/>
              <a:t>HT'sLeadingChange</a:t>
            </a:r>
            <a:r>
              <a:rPr lang="en-US" b="1" dirty="0" smtClean="0"/>
              <a:t> : </a:t>
            </a:r>
            <a:r>
              <a:rPr lang="en-US" b="1" dirty="0" smtClean="0"/>
              <a:t>code to access this group is: pa4r5o</a:t>
            </a:r>
            <a:r>
              <a:rPr lang="en-US" dirty="0" smtClean="0"/>
              <a:t>….. </a:t>
            </a:r>
            <a:endParaRPr lang="en-US" dirty="0"/>
          </a:p>
        </p:txBody>
      </p:sp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0" y="2993821"/>
            <a:ext cx="6858000" cy="35915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are we really doing </a:t>
            </a:r>
            <a:br>
              <a:rPr lang="en-US" sz="3600" dirty="0" smtClean="0"/>
            </a:br>
            <a:r>
              <a:rPr lang="en-US" sz="3600" dirty="0" smtClean="0"/>
              <a:t>about student engagement? </a:t>
            </a:r>
            <a:endParaRPr lang="en-US" sz="3600" dirty="0"/>
          </a:p>
        </p:txBody>
      </p:sp>
      <p:pic>
        <p:nvPicPr>
          <p:cNvPr id="4" name="Content Placeholder 3" descr="6646.Bored.JPG-550x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5779" r="-65779"/>
          <a:stretch>
            <a:fillRect/>
          </a:stretch>
        </p:blipFill>
        <p:spPr>
          <a:xfrm>
            <a:off x="1422400" y="1943100"/>
            <a:ext cx="6197600" cy="3840163"/>
          </a:xfrm>
        </p:spPr>
      </p:pic>
      <p:sp>
        <p:nvSpPr>
          <p:cNvPr id="5" name="TextBox 4"/>
          <p:cNvSpPr txBox="1"/>
          <p:nvPr/>
        </p:nvSpPr>
        <p:spPr>
          <a:xfrm>
            <a:off x="495300" y="5772834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http://deniselofts64.edublogs.org/2010/05/16/teacher-engagement-is-that-the-first-step/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Communities of Practice (Wenger 1999)</a:t>
            </a:r>
          </a:p>
          <a:p>
            <a:r>
              <a:rPr lang="en-US" b="1" dirty="0" smtClean="0"/>
              <a:t>"Communities are human systems given form by conversations of relatedness." (Block, 2008</a:t>
            </a:r>
            <a:r>
              <a:rPr lang="en-US" b="1" dirty="0" smtClean="0"/>
              <a:t>)</a:t>
            </a:r>
          </a:p>
          <a:p>
            <a:r>
              <a:rPr lang="en-US" dirty="0" smtClean="0">
                <a:hlinkClick r:id="rId2"/>
              </a:rPr>
              <a:t>http://edutweet.wikispaces.com/07.+An+Executive+Summary</a:t>
            </a:r>
            <a:endParaRPr lang="en-US" dirty="0" smtClean="0"/>
          </a:p>
          <a:p>
            <a:r>
              <a:rPr lang="en-US" dirty="0" smtClean="0"/>
              <a:t>Personal learning networks and communities of practice</a:t>
            </a:r>
          </a:p>
          <a:p>
            <a:r>
              <a:rPr lang="en-US" dirty="0" smtClean="0">
                <a:hlinkClick r:id="rId3"/>
              </a:rPr>
              <a:t>http://www.slideshare.net/GrahamAttwell/personal-learning-environments-46423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our data told us.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2286000"/>
            <a:ext cx="7226300" cy="3840163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Students:</a:t>
            </a:r>
          </a:p>
          <a:p>
            <a:r>
              <a:rPr lang="en-US" dirty="0" smtClean="0"/>
              <a:t>Teachers were generally not  doing a lot of things differently ( although spikes existed). </a:t>
            </a:r>
          </a:p>
          <a:p>
            <a:r>
              <a:rPr lang="en-US" dirty="0" smtClean="0"/>
              <a:t>Work was limited to desktop word processing, web searches, (Lower order), 1:1 communication.  </a:t>
            </a:r>
          </a:p>
          <a:p>
            <a:r>
              <a:rPr lang="en-US" b="1" dirty="0" smtClean="0"/>
              <a:t>For teachers</a:t>
            </a:r>
          </a:p>
          <a:p>
            <a:r>
              <a:rPr lang="en-US" dirty="0" smtClean="0">
                <a:hlinkClick r:id="rId2"/>
              </a:rPr>
              <a:t>http://litehouse4skools.wikispaces.com/file/view/SurveySummary_03072010-2.pdf</a:t>
            </a:r>
            <a:endParaRPr lang="en-US" dirty="0" smtClean="0"/>
          </a:p>
          <a:p>
            <a:r>
              <a:rPr lang="en-US" dirty="0" smtClean="0"/>
              <a:t>Teachers indicated limited experience in online collaborative learning, both synchronous and asynchronous. Time or interest low. </a:t>
            </a:r>
          </a:p>
          <a:p>
            <a:r>
              <a:rPr lang="en-US" dirty="0" smtClean="0"/>
              <a:t>Teachers perceived that the hardware ..</a:t>
            </a:r>
            <a:r>
              <a:rPr lang="en-US" dirty="0" smtClean="0"/>
              <a:t>ie</a:t>
            </a:r>
            <a:r>
              <a:rPr lang="en-US" dirty="0" smtClean="0"/>
              <a:t> computer =engagement. </a:t>
            </a:r>
          </a:p>
          <a:p>
            <a:r>
              <a:rPr lang="en-US" dirty="0" smtClean="0"/>
              <a:t>Teachers did not have experiences beyond email, desk top publishing and 1 </a:t>
            </a:r>
            <a:r>
              <a:rPr lang="en-US" dirty="0" smtClean="0"/>
              <a:t>:</a:t>
            </a:r>
            <a:r>
              <a:rPr lang="en-US" dirty="0" smtClean="0"/>
              <a:t> 30 communication. Videos were used.  NO sense of PLE and PLN..</a:t>
            </a:r>
          </a:p>
          <a:p>
            <a:r>
              <a:rPr lang="en-US" dirty="0" smtClean="0"/>
              <a:t>Limited experience in collaborative learning, mainly relied on demonstration instruction ( Always 42.5 %),Sometimes group work was used (50%),  Interestingly, students worked often on individual projects,54%, however only sometimes presented individual work to the class 48 %.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need a paradigm shift?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is a Paradigm shift? </a:t>
            </a:r>
          </a:p>
          <a:p>
            <a:r>
              <a:rPr lang="en-US" dirty="0" smtClean="0">
                <a:hlinkClick r:id="rId2"/>
              </a:rPr>
              <a:t>http://www.youtube.com/watch?v=3cp6pEzx3uw&amp;feature=player_embedded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Initial stages with leadership from the top with emerging technologies.</a:t>
            </a:r>
          </a:p>
          <a:p>
            <a:r>
              <a:rPr lang="en-US" dirty="0" smtClean="0"/>
              <a:t>Confronting for many: </a:t>
            </a:r>
          </a:p>
          <a:p>
            <a:r>
              <a:rPr lang="en-US" dirty="0" smtClean="0"/>
              <a:t>Students as mentors, in the initial stages. </a:t>
            </a:r>
          </a:p>
          <a:p>
            <a:r>
              <a:rPr lang="en-US" i="1" dirty="0" smtClean="0"/>
              <a:t>“Everyone is the architect of their own learning.” — </a:t>
            </a:r>
            <a:r>
              <a:rPr lang="en-US" i="1" dirty="0" smtClean="0"/>
              <a:t>Appius</a:t>
            </a:r>
            <a:r>
              <a:rPr lang="en-US" i="1" dirty="0" smtClean="0"/>
              <a:t> Claudius, Roman Politician via @etalbert 7:23 PM Apr 29th from </a:t>
            </a:r>
            <a:r>
              <a:rPr lang="en-US" i="1" dirty="0" smtClean="0"/>
              <a:t>twhirl</a:t>
            </a:r>
            <a:r>
              <a:rPr lang="en-US" i="1" dirty="0" smtClean="0"/>
              <a:t>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What are the underpinning theories?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530" y="2286000"/>
            <a:ext cx="4277069" cy="3840163"/>
          </a:xfrm>
        </p:spPr>
        <p:txBody>
          <a:bodyPr/>
          <a:lstStyle/>
          <a:p>
            <a:r>
              <a:rPr lang="en-US" dirty="0" smtClean="0"/>
              <a:t>MENTORS &amp; CHAMPIONS</a:t>
            </a:r>
          </a:p>
          <a:p>
            <a:r>
              <a:rPr lang="en-US" dirty="0" smtClean="0"/>
              <a:t>The impact of </a:t>
            </a:r>
            <a:r>
              <a:rPr lang="en-US" dirty="0" smtClean="0"/>
              <a:t>e</a:t>
            </a:r>
            <a:r>
              <a:rPr lang="en-US" dirty="0" smtClean="0"/>
              <a:t>-learning champions on embedding </a:t>
            </a:r>
            <a:r>
              <a:rPr lang="en-US" dirty="0" smtClean="0"/>
              <a:t>e</a:t>
            </a:r>
            <a:r>
              <a:rPr lang="en-US" dirty="0" smtClean="0"/>
              <a:t>-learning- in </a:t>
            </a:r>
            <a:r>
              <a:rPr lang="en-US" dirty="0" smtClean="0"/>
              <a:t>organisations</a:t>
            </a:r>
            <a:r>
              <a:rPr lang="en-US" dirty="0" smtClean="0"/>
              <a:t>, industry &amp; communities.</a:t>
            </a:r>
          </a:p>
          <a:p>
            <a:r>
              <a:rPr lang="en-US" dirty="0" smtClean="0"/>
              <a:t>From the Australian Flexible learning framework. 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www.flexiblelearning.net.au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4" name="Picture 3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69" y="1536700"/>
            <a:ext cx="3478197" cy="499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Champions, Communities &amp;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286000"/>
            <a:ext cx="7988300" cy="3840163"/>
          </a:xfrm>
        </p:spPr>
        <p:txBody>
          <a:bodyPr/>
          <a:lstStyle/>
          <a:p>
            <a:r>
              <a:rPr lang="en-US" dirty="0" smtClean="0"/>
              <a:t>‘Community </a:t>
            </a:r>
            <a:r>
              <a:rPr lang="en-US" dirty="0" smtClean="0"/>
              <a:t>o</a:t>
            </a:r>
            <a:r>
              <a:rPr lang="en-US" dirty="0" smtClean="0"/>
              <a:t>f Practice’ (Wenger 1999)</a:t>
            </a:r>
          </a:p>
          <a:p>
            <a:r>
              <a:rPr lang="en-US" dirty="0" smtClean="0">
                <a:hlinkClick r:id="rId2"/>
              </a:rPr>
              <a:t>http://edutweet.wikispaces.com/02.+Key+Features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http://edutweet.wikispaces.com/06.+The+Blue+Print+for+edutweet</a:t>
            </a:r>
            <a:endParaRPr lang="en-US" dirty="0" smtClean="0"/>
          </a:p>
          <a:p>
            <a:r>
              <a:rPr lang="en-US" dirty="0" smtClean="0"/>
              <a:t>Connectivist</a:t>
            </a:r>
            <a:r>
              <a:rPr lang="en-US" dirty="0" smtClean="0"/>
              <a:t> Theory</a:t>
            </a:r>
          </a:p>
          <a:p>
            <a:r>
              <a:rPr lang="en-US" b="1" dirty="0" smtClean="0"/>
              <a:t>Modeling </a:t>
            </a:r>
            <a:r>
              <a:rPr lang="en-US" b="1" dirty="0" smtClean="0"/>
              <a:t>and building a foundation for an </a:t>
            </a:r>
            <a:r>
              <a:rPr lang="en-US" b="1" dirty="0" smtClean="0"/>
              <a:t>elearning</a:t>
            </a:r>
            <a:r>
              <a:rPr lang="en-US" b="1" dirty="0" smtClean="0"/>
              <a:t> community that underpins the complex interactions between the individual, their </a:t>
            </a:r>
            <a:r>
              <a:rPr lang="en-US" b="1" dirty="0" smtClean="0"/>
              <a:t>behaviour</a:t>
            </a:r>
            <a:r>
              <a:rPr lang="en-US" b="1" dirty="0" smtClean="0"/>
              <a:t> and the environment.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(</a:t>
            </a:r>
            <a:r>
              <a:rPr lang="en-US" dirty="0" smtClean="0"/>
              <a:t>Downes</a:t>
            </a:r>
            <a:r>
              <a:rPr lang="en-US" dirty="0" smtClean="0"/>
              <a:t>, 2006 &amp; Siemens 2004)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structure </a:t>
            </a:r>
            <a:endParaRPr lang="en-US" dirty="0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572" r="-3572"/>
          <a:stretch>
            <a:fillRect/>
          </a:stretch>
        </p:blipFill>
        <p:spPr>
          <a:xfrm>
            <a:off x="444499" y="1956896"/>
            <a:ext cx="8255001" cy="44392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QTF</a:t>
            </a:r>
            <a:endParaRPr lang="en-US" dirty="0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4317" r="-64317"/>
          <a:stretch>
            <a:fillRect/>
          </a:stretch>
        </p:blipFill>
        <p:spPr>
          <a:xfrm>
            <a:off x="-842646" y="1270001"/>
            <a:ext cx="7378703" cy="4571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4203" r="-34203"/>
          <a:stretch>
            <a:fillRect/>
          </a:stretch>
        </p:blipFill>
        <p:spPr>
          <a:xfrm>
            <a:off x="1511300" y="2002710"/>
            <a:ext cx="6654800" cy="4123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393</TotalTime>
  <Words>762</Words>
  <Application>Microsoft Macintosh PowerPoint</Application>
  <PresentationFormat>On-screen Show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Codex</vt:lpstr>
      <vt:lpstr>Leading Change for 21st Century Learning</vt:lpstr>
      <vt:lpstr>What are we really doing  about student engagement? </vt:lpstr>
      <vt:lpstr>What our data told us.</vt:lpstr>
      <vt:lpstr>Do we need a paradigm shift?</vt:lpstr>
      <vt:lpstr>What are the underpinning theories?</vt:lpstr>
      <vt:lpstr>Champions, Communities &amp; Connectivity</vt:lpstr>
      <vt:lpstr>Overview structure </vt:lpstr>
      <vt:lpstr>QTF</vt:lpstr>
      <vt:lpstr>TOOLS</vt:lpstr>
      <vt:lpstr>Team formulate teaching Strategies</vt:lpstr>
      <vt:lpstr>Mentoring Champions</vt:lpstr>
      <vt:lpstr>Back mapping from Syllabus</vt:lpstr>
      <vt:lpstr>Reflect Back to the Data</vt:lpstr>
      <vt:lpstr>HT’s are the Catalysts in leading change!</vt:lpstr>
      <vt:lpstr>Strategies to achieve this:</vt:lpstr>
      <vt:lpstr>Setting the Scene</vt:lpstr>
      <vt:lpstr>Mentoring at RBSC</vt:lpstr>
      <vt:lpstr>Collaborative Spaces</vt:lpstr>
      <vt:lpstr>Before we begin  ‘know our students’</vt:lpstr>
      <vt:lpstr>To finish</vt:lpstr>
    </vt:vector>
  </TitlesOfParts>
  <Company>Rose Bay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Change for 21st Century Learning</dc:title>
  <dc:creator>Denise Lofts</dc:creator>
  <cp:lastModifiedBy>Denise Lofts</cp:lastModifiedBy>
  <cp:revision>9</cp:revision>
  <dcterms:created xsi:type="dcterms:W3CDTF">2010-05-30T03:53:37Z</dcterms:created>
  <dcterms:modified xsi:type="dcterms:W3CDTF">2010-05-30T10:27:16Z</dcterms:modified>
</cp:coreProperties>
</file>